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98" r:id="rId6"/>
    <p:sldId id="262" r:id="rId7"/>
    <p:sldId id="263" r:id="rId8"/>
    <p:sldId id="304" r:id="rId9"/>
    <p:sldId id="267" r:id="rId10"/>
    <p:sldId id="268" r:id="rId11"/>
    <p:sldId id="271" r:id="rId12"/>
    <p:sldId id="299" r:id="rId13"/>
    <p:sldId id="303" r:id="rId14"/>
    <p:sldId id="300" r:id="rId15"/>
    <p:sldId id="302" r:id="rId16"/>
    <p:sldId id="274" r:id="rId17"/>
    <p:sldId id="301" r:id="rId18"/>
  </p:sldIdLst>
  <p:sldSz cx="9144000" cy="5143500" type="screen16x9"/>
  <p:notesSz cx="6858000" cy="9144000"/>
  <p:embeddedFontLst>
    <p:embeddedFont>
      <p:font typeface="Exo 2" panose="020B0604020202020204" charset="0"/>
      <p:regular r:id="rId20"/>
      <p:bold r:id="rId21"/>
      <p:italic r:id="rId22"/>
      <p:boldItalic r:id="rId23"/>
    </p:embeddedFont>
    <p:embeddedFont>
      <p:font typeface="Roboto Condensed" panose="020B0604020202020204" charset="0"/>
      <p:regular r:id="rId24"/>
      <p:bold r:id="rId25"/>
      <p:italic r:id="rId26"/>
      <p:boldItalic r:id="rId27"/>
    </p:embeddedFont>
    <p:embeddedFont>
      <p:font typeface="Squada One" panose="020B0604020202020204" charset="0"/>
      <p:regular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Roboto Condensed Ligh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16C0EE-BAF8-4990-B30F-E3491DB76A06}">
  <a:tblStyle styleId="{4316C0EE-BAF8-4990-B30F-E3491DB76A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5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1" r:id="rId10"/>
    <p:sldLayoutId id="2147483664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2314591" y="2639188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 err="1">
                <a:solidFill>
                  <a:schemeClr val="tx1"/>
                </a:solidFill>
              </a:rPr>
              <a:t>The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decisive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change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must</a:t>
            </a:r>
            <a:r>
              <a:rPr lang="es-MX" sz="1800" dirty="0">
                <a:solidFill>
                  <a:schemeClr val="tx1"/>
                </a:solidFill>
              </a:rPr>
              <a:t> be </a:t>
            </a:r>
            <a:r>
              <a:rPr lang="es-MX" sz="1800" dirty="0" err="1">
                <a:solidFill>
                  <a:schemeClr val="tx1"/>
                </a:solidFill>
              </a:rPr>
              <a:t>made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047241" y="830563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434343"/>
                </a:solidFill>
              </a:rPr>
              <a:t>Zero </a:t>
            </a:r>
            <a:r>
              <a:rPr lang="es-MX" dirty="0" err="1">
                <a:solidFill>
                  <a:srgbClr val="434343"/>
                </a:solidFill>
              </a:rPr>
              <a:t>Hour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3014641" y="2815895"/>
            <a:ext cx="2952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066749" y="4136413"/>
            <a:ext cx="4847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chemeClr val="bg2">
                    <a:lumMod val="75000"/>
                  </a:schemeClr>
                </a:solidFill>
              </a:rPr>
              <a:t>Categoría: Living</a:t>
            </a:r>
            <a:r>
              <a:rPr lang="en-US" sz="16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in </a:t>
            </a:r>
            <a:r>
              <a:rPr lang="en-US" sz="1600" i="1" dirty="0" smtClean="0">
                <a:solidFill>
                  <a:schemeClr val="bg2">
                    <a:lumMod val="75000"/>
                  </a:schemeClr>
                </a:solidFill>
              </a:rPr>
              <a:t>Our 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World</a:t>
            </a:r>
            <a:endParaRPr lang="en-US" sz="1600" i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Challenge: To </a:t>
            </a:r>
            <a:r>
              <a:rPr lang="en-US" sz="1600" i="1" dirty="0" smtClean="0">
                <a:solidFill>
                  <a:schemeClr val="bg2">
                    <a:lumMod val="75000"/>
                  </a:schemeClr>
                </a:solidFill>
              </a:rPr>
              <a:t>Bloom 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or </a:t>
            </a:r>
            <a:r>
              <a:rPr lang="en-US" sz="1600" i="1" dirty="0" smtClean="0">
                <a:solidFill>
                  <a:schemeClr val="bg2">
                    <a:lumMod val="75000"/>
                  </a:schemeClr>
                </a:solidFill>
              </a:rPr>
              <a:t>Not 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to </a:t>
            </a:r>
            <a:r>
              <a:rPr lang="en-US" sz="1600" i="1" dirty="0" smtClean="0">
                <a:solidFill>
                  <a:schemeClr val="bg2">
                    <a:lumMod val="75000"/>
                  </a:schemeClr>
                </a:solidFill>
              </a:rPr>
              <a:t>Bloom</a:t>
            </a:r>
            <a:endParaRPr lang="en-US" sz="1600" i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" y="207818"/>
            <a:ext cx="2228849" cy="22288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4"/>
          <a:stretch/>
        </p:blipFill>
        <p:spPr>
          <a:xfrm>
            <a:off x="6553006" y="207818"/>
            <a:ext cx="2000807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¿QUÉ QUEREMOS?</a:t>
            </a: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DATOS NASA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n" dirty="0" smtClean="0"/>
              <a:t>ESCARGAS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ctrTitle" idx="7"/>
          </p:nvPr>
        </p:nvSpPr>
        <p:spPr>
          <a:xfrm>
            <a:off x="5332290" y="3572486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</a:t>
            </a:r>
            <a:endParaRPr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ctrTitle" idx="9"/>
          </p:nvPr>
        </p:nvSpPr>
        <p:spPr>
          <a:xfrm>
            <a:off x="3736965" y="3572486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MODELO</a:t>
            </a:r>
            <a:endParaRPr dirty="0"/>
          </a:p>
        </p:txBody>
      </p:sp>
      <p:sp>
        <p:nvSpPr>
          <p:cNvPr id="331" name="Google Shape;331;p40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ANÁLISIS</a:t>
            </a: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0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5" name="Google Shape;335;p40"/>
          <p:cNvGrpSpPr/>
          <p:nvPr/>
        </p:nvGrpSpPr>
        <p:grpSpPr>
          <a:xfrm>
            <a:off x="7730804" y="3086226"/>
            <a:ext cx="278692" cy="331130"/>
            <a:chOff x="-48233050" y="3569725"/>
            <a:chExt cx="252050" cy="299475"/>
          </a:xfrm>
        </p:grpSpPr>
        <p:sp>
          <p:nvSpPr>
            <p:cNvPr id="336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40"/>
          <p:cNvGrpSpPr/>
          <p:nvPr/>
        </p:nvGrpSpPr>
        <p:grpSpPr>
          <a:xfrm>
            <a:off x="4414286" y="1311087"/>
            <a:ext cx="332677" cy="330964"/>
            <a:chOff x="-47155575" y="3200500"/>
            <a:chExt cx="300875" cy="299325"/>
          </a:xfrm>
        </p:grpSpPr>
        <p:sp>
          <p:nvSpPr>
            <p:cNvPr id="350" name="Google Shape;350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4;p40"/>
          <p:cNvGrpSpPr/>
          <p:nvPr/>
        </p:nvGrpSpPr>
        <p:grpSpPr>
          <a:xfrm>
            <a:off x="1145237" y="1360304"/>
            <a:ext cx="334924" cy="334820"/>
            <a:chOff x="5642475" y="1435075"/>
            <a:chExt cx="481975" cy="481825"/>
          </a:xfrm>
        </p:grpSpPr>
        <p:sp>
          <p:nvSpPr>
            <p:cNvPr id="51" name="Google Shape;365;p40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366;p40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367;p40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4695;p58"/>
          <p:cNvGrpSpPr/>
          <p:nvPr/>
        </p:nvGrpSpPr>
        <p:grpSpPr>
          <a:xfrm>
            <a:off x="2812113" y="1341838"/>
            <a:ext cx="349421" cy="346972"/>
            <a:chOff x="-64781025" y="3361050"/>
            <a:chExt cx="317425" cy="315200"/>
          </a:xfrm>
        </p:grpSpPr>
        <p:sp>
          <p:nvSpPr>
            <p:cNvPr id="55" name="Google Shape;4696;p58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97;p58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98;p58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99;p58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895;p60"/>
          <p:cNvGrpSpPr/>
          <p:nvPr/>
        </p:nvGrpSpPr>
        <p:grpSpPr>
          <a:xfrm>
            <a:off x="6022677" y="3112127"/>
            <a:ext cx="332705" cy="293508"/>
            <a:chOff x="-45674075" y="3586425"/>
            <a:chExt cx="300900" cy="265450"/>
          </a:xfrm>
          <a:solidFill>
            <a:schemeClr val="tx1"/>
          </a:solidFill>
        </p:grpSpPr>
        <p:sp>
          <p:nvSpPr>
            <p:cNvPr id="60" name="Google Shape;5896;p60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97;p60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5757;p60"/>
          <p:cNvGrpSpPr/>
          <p:nvPr/>
        </p:nvGrpSpPr>
        <p:grpSpPr>
          <a:xfrm>
            <a:off x="4394687" y="3093509"/>
            <a:ext cx="330936" cy="330743"/>
            <a:chOff x="-49764975" y="3183375"/>
            <a:chExt cx="299300" cy="299125"/>
          </a:xfrm>
          <a:solidFill>
            <a:schemeClr val="tx1"/>
          </a:solidFill>
        </p:grpSpPr>
        <p:sp>
          <p:nvSpPr>
            <p:cNvPr id="63" name="Google Shape;5758;p6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759;p6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760;p6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761;p6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762;p6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763;p6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764;p6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765;p6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766;p6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ANÁLISIS Y PROTOTIPO</a:t>
            </a:r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6" t="16152" r="4038" b="7123"/>
          <a:stretch/>
        </p:blipFill>
        <p:spPr>
          <a:xfrm>
            <a:off x="669851" y="467832"/>
            <a:ext cx="7978151" cy="414669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97219" y="871870"/>
            <a:ext cx="392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Concentración de Clorofila en el Mar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939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3781740" y="425303"/>
            <a:ext cx="392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Temperatura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1" t="16952" r="6459" b="3486"/>
          <a:stretch/>
        </p:blipFill>
        <p:spPr>
          <a:xfrm>
            <a:off x="772727" y="733080"/>
            <a:ext cx="7474688" cy="41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PROTOTIPO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74" y="1394743"/>
            <a:ext cx="8191453" cy="33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90" y="508131"/>
            <a:ext cx="5553407" cy="418702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9146" y="1647538"/>
            <a:ext cx="2654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Condensed" panose="020B0604020202020204" charset="0"/>
                <a:ea typeface="Roboto Condensed" panose="020B0604020202020204" charset="0"/>
              </a:rPr>
              <a:t>Recolección de ( Temperatura y 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Roboto Condensed" panose="020B0604020202020204" charset="0"/>
                <a:ea typeface="Roboto Condensed" panose="020B0604020202020204" charset="0"/>
              </a:rPr>
              <a:t>mediante sensor de Temperatura(1)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Roboto Condensed" panose="020B0604020202020204" charset="0"/>
                <a:ea typeface="Roboto Condensed" panose="020B0604020202020204" charset="0"/>
              </a:rPr>
              <a:t>mediante sensor de Oxigeno(2)</a:t>
            </a:r>
            <a:endParaRPr lang="es-MX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4934" r="24699"/>
          <a:stretch/>
        </p:blipFill>
        <p:spPr>
          <a:xfrm rot="6100615">
            <a:off x="4040355" y="2006330"/>
            <a:ext cx="603149" cy="6813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097381" y="2073870"/>
            <a:ext cx="244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  <a:endParaRPr lang="es-MX" dirty="0"/>
          </a:p>
        </p:txBody>
      </p:sp>
      <p:sp>
        <p:nvSpPr>
          <p:cNvPr id="8" name="CuadroTexto 7"/>
          <p:cNvSpPr txBox="1"/>
          <p:nvPr/>
        </p:nvSpPr>
        <p:spPr>
          <a:xfrm>
            <a:off x="439146" y="2711303"/>
            <a:ext cx="242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Condensed" panose="020B0604020202020204" charset="0"/>
                <a:ea typeface="Roboto Condensed" panose="020B0604020202020204" charset="0"/>
              </a:rPr>
              <a:t>Comunicación con Radio Frecuencia 433Mhz (3)</a:t>
            </a:r>
            <a:endParaRPr lang="es-MX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442251" y="1679944"/>
            <a:ext cx="25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  <a:endParaRPr lang="es-MX" dirty="0"/>
          </a:p>
        </p:txBody>
      </p:sp>
      <p:sp>
        <p:nvSpPr>
          <p:cNvPr id="10" name="Elipse 9"/>
          <p:cNvSpPr/>
          <p:nvPr/>
        </p:nvSpPr>
        <p:spPr>
          <a:xfrm>
            <a:off x="5007935" y="2381647"/>
            <a:ext cx="191386" cy="3296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/>
          <p:cNvSpPr txBox="1"/>
          <p:nvPr/>
        </p:nvSpPr>
        <p:spPr>
          <a:xfrm>
            <a:off x="5007935" y="2073870"/>
            <a:ext cx="19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152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6033066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FUTURO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GRACIAS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2459550" y="2760793"/>
            <a:ext cx="4224900" cy="1784400"/>
          </a:xfrm>
        </p:spPr>
        <p:txBody>
          <a:bodyPr/>
          <a:lstStyle/>
          <a:p>
            <a:r>
              <a:rPr lang="es-MX" sz="1800" b="1" dirty="0"/>
              <a:t>https://</a:t>
            </a:r>
            <a:r>
              <a:rPr lang="es-MX" sz="1800" b="1" dirty="0" smtClean="0"/>
              <a:t>github.com/FrydaOviedo/Zero-Hour</a:t>
            </a:r>
          </a:p>
        </p:txBody>
      </p:sp>
    </p:spTree>
    <p:extLst>
      <p:ext uri="{BB962C8B-B14F-4D97-AF65-F5344CB8AC3E}">
        <p14:creationId xmlns:p14="http://schemas.microsoft.com/office/powerpoint/2010/main" val="11981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TABLA DE CONTENIDO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44400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IDENTIDAD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42368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CHALLENGE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341511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431765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0296" y="243068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solidFill>
                  <a:schemeClr val="bg2">
                    <a:lumMod val="75000"/>
                  </a:schemeClr>
                </a:solidFill>
              </a:rPr>
              <a:t>METODOLOG</a:t>
            </a:r>
            <a:r>
              <a:rPr lang="es-MX" b="0" cap="all" dirty="0">
                <a:solidFill>
                  <a:schemeClr val="bg2">
                    <a:lumMod val="75000"/>
                  </a:schemeClr>
                </a:solidFill>
              </a:rPr>
              <a:t>í</a:t>
            </a:r>
            <a:r>
              <a:rPr lang="en" dirty="0" smtClean="0">
                <a:solidFill>
                  <a:schemeClr val="bg2">
                    <a:lumMod val="75000"/>
                  </a:schemeClr>
                </a:solidFill>
              </a:rPr>
              <a:t>A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3343447"/>
            <a:ext cx="218358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</a:t>
            </a:r>
            <a:r>
              <a:rPr lang="en" cap="all" dirty="0"/>
              <a:t>Á</a:t>
            </a:r>
            <a:r>
              <a:rPr lang="en" dirty="0" smtClean="0"/>
              <a:t>LISIS Y PROTOTIPO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709144" y="4292988"/>
            <a:ext cx="24348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IDENTIDAD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ZERO HOUR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1998235" y="2430598"/>
            <a:ext cx="5142729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i="1" dirty="0">
                <a:solidFill>
                  <a:schemeClr val="accent2"/>
                </a:solidFill>
              </a:rPr>
              <a:t>The decisive change must be made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accent2"/>
              </a:solidFill>
            </a:endParaRPr>
          </a:p>
          <a:p>
            <a:pPr marL="0" lvl="0" indent="0"/>
            <a:r>
              <a:rPr lang="es-MX" sz="1200" dirty="0" smtClean="0">
                <a:solidFill>
                  <a:schemeClr val="accent2"/>
                </a:solidFill>
              </a:rPr>
              <a:t>Álvarez-</a:t>
            </a:r>
            <a:r>
              <a:rPr lang="es-MX" sz="1200" dirty="0" err="1" smtClean="0">
                <a:solidFill>
                  <a:schemeClr val="accent2"/>
                </a:solidFill>
              </a:rPr>
              <a:t>Bácame</a:t>
            </a:r>
            <a:r>
              <a:rPr lang="es-MX" sz="1200" dirty="0" smtClean="0">
                <a:solidFill>
                  <a:schemeClr val="accent2"/>
                </a:solidFill>
              </a:rPr>
              <a:t> </a:t>
            </a:r>
            <a:r>
              <a:rPr lang="es-MX" sz="1200" dirty="0">
                <a:solidFill>
                  <a:schemeClr val="accent2"/>
                </a:solidFill>
              </a:rPr>
              <a:t>G., Carballo-Serna L., Duran-</a:t>
            </a:r>
            <a:r>
              <a:rPr lang="es-MX" sz="1200" dirty="0" err="1">
                <a:solidFill>
                  <a:schemeClr val="accent2"/>
                </a:solidFill>
              </a:rPr>
              <a:t>Jimenez</a:t>
            </a:r>
            <a:r>
              <a:rPr lang="es-MX" sz="1200" dirty="0">
                <a:solidFill>
                  <a:schemeClr val="accent2"/>
                </a:solidFill>
              </a:rPr>
              <a:t> S., Munguía-</a:t>
            </a:r>
            <a:r>
              <a:rPr lang="es-MX" sz="1200" dirty="0" err="1">
                <a:solidFill>
                  <a:schemeClr val="accent2"/>
                </a:solidFill>
              </a:rPr>
              <a:t>Aldapa</a:t>
            </a:r>
            <a:r>
              <a:rPr lang="es-MX" sz="1200" dirty="0">
                <a:solidFill>
                  <a:schemeClr val="accent2"/>
                </a:solidFill>
              </a:rPr>
              <a:t> A., Munguía-</a:t>
            </a:r>
            <a:r>
              <a:rPr lang="es-MX" sz="1200" dirty="0" err="1">
                <a:solidFill>
                  <a:schemeClr val="accent2"/>
                </a:solidFill>
              </a:rPr>
              <a:t>Aldapa</a:t>
            </a:r>
            <a:r>
              <a:rPr lang="es-MX" sz="1200" dirty="0">
                <a:solidFill>
                  <a:schemeClr val="accent2"/>
                </a:solidFill>
              </a:rPr>
              <a:t> C., Murcia-</a:t>
            </a:r>
            <a:r>
              <a:rPr lang="es-MX" sz="1200" dirty="0" err="1">
                <a:solidFill>
                  <a:schemeClr val="accent2"/>
                </a:solidFill>
              </a:rPr>
              <a:t>Yocupicio</a:t>
            </a:r>
            <a:r>
              <a:rPr lang="es-MX" sz="1200" dirty="0">
                <a:solidFill>
                  <a:schemeClr val="accent2"/>
                </a:solidFill>
              </a:rPr>
              <a:t> R., Oviedo-Aguilar F., Ramírez-Álvarez C., Robles-Salomón J., Ruvalcaba-Encinas H., Urías-Ortiz F.  </a:t>
            </a:r>
            <a:endParaRPr lang="es-ES" sz="1200" dirty="0" smtClean="0">
              <a:solidFill>
                <a:schemeClr val="accent2"/>
              </a:solidFill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74400" y="1281849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401474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4"/>
          <a:stretch/>
        </p:blipFill>
        <p:spPr>
          <a:xfrm>
            <a:off x="276037" y="448641"/>
            <a:ext cx="2520325" cy="3119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98609" y="1403498"/>
            <a:ext cx="8941981" cy="2388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smtClean="0"/>
              <a:t>Análisis Cualitativo de Imágenes Satelitales de la NASA para la Modelación Matemática de las  Condiciones que Propician el Crecimiento </a:t>
            </a:r>
            <a:r>
              <a:rPr lang="es-ES" dirty="0"/>
              <a:t>y</a:t>
            </a:r>
            <a:r>
              <a:rPr lang="es-ES" dirty="0" smtClean="0"/>
              <a:t> Transporte de Cuerpos Algales Dañinos en el Mar Caribe</a:t>
            </a:r>
            <a:endParaRPr sz="2800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71832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825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09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CHALLENGE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 smtClean="0"/>
              <a:t>SARGAZO</a:t>
            </a: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9773" t="16921" r="40786" b="18642"/>
          <a:stretch/>
        </p:blipFill>
        <p:spPr>
          <a:xfrm>
            <a:off x="1499059" y="825950"/>
            <a:ext cx="2658139" cy="2441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4742" t="36131" r="42102" b="13443"/>
          <a:stretch/>
        </p:blipFill>
        <p:spPr>
          <a:xfrm>
            <a:off x="4833288" y="825950"/>
            <a:ext cx="2733879" cy="23376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3929" t="15010" r="35825" b="7341"/>
          <a:stretch/>
        </p:blipFill>
        <p:spPr>
          <a:xfrm>
            <a:off x="5915218" y="2817212"/>
            <a:ext cx="2817778" cy="20418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23863" t="17368" r="35463" b="7800"/>
          <a:stretch/>
        </p:blipFill>
        <p:spPr>
          <a:xfrm>
            <a:off x="545993" y="2359598"/>
            <a:ext cx="2498651" cy="2584543"/>
          </a:xfrm>
          <a:prstGeom prst="rect">
            <a:avLst/>
          </a:prstGeom>
        </p:spPr>
      </p:pic>
      <p:pic>
        <p:nvPicPr>
          <p:cNvPr id="2050" name="Picture 2" descr="Resultado de imagen para sargazo playas de cancu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279" y="3149463"/>
            <a:ext cx="2870868" cy="19127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n 6" descr="Imagen que contiene naturaleza, hielo&#10;&#10;Descripción generada automáticam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5" y="723014"/>
            <a:ext cx="2838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6055" y="4040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6055" y="26138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9" name="Imagen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80" y="2211350"/>
            <a:ext cx="19050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Imagen 7" descr="Imagen que contiene puesta de sol, naturaleza, oveja, cielo&#10;&#10;Descripción generada automáticamen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02" y="1432626"/>
            <a:ext cx="2838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42930" y="2087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42930" y="4297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15" name="Imagen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27" y="2987971"/>
            <a:ext cx="19050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Imagen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82" y="2878099"/>
            <a:ext cx="2838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1876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2209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21" name="Imagen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07" y="4331324"/>
            <a:ext cx="19050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0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METODOLOGÍA </a:t>
            </a:r>
            <a:endParaRPr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4" name="Google Shape;314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173</Words>
  <Application>Microsoft Office PowerPoint</Application>
  <PresentationFormat>Presentación en pantalla (16:9)</PresentationFormat>
  <Paragraphs>49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Exo 2</vt:lpstr>
      <vt:lpstr>Roboto Condensed</vt:lpstr>
      <vt:lpstr>Squada One</vt:lpstr>
      <vt:lpstr>Fira Sans Extra Condensed Medium</vt:lpstr>
      <vt:lpstr>Roboto Condensed Light</vt:lpstr>
      <vt:lpstr>Tech Newsletter by Slidesgo</vt:lpstr>
      <vt:lpstr>Zero Hour</vt:lpstr>
      <vt:lpstr>TABLA DE CONTENIDO</vt:lpstr>
      <vt:lpstr>IDENTIDAD</vt:lpstr>
      <vt:lpstr>ZERO HOUR</vt:lpstr>
      <vt:lpstr>Análisis Cualitativo de Imágenes Satelitales de la NASA para la Modelación Matemática de las  Condiciones que Propician el Crecimiento y Transporte de Cuerpos Algales Dañinos en el Mar Caribe</vt:lpstr>
      <vt:lpstr>CHALLENGE</vt:lpstr>
      <vt:lpstr> SARGAZO</vt:lpstr>
      <vt:lpstr>Presentación de PowerPoint</vt:lpstr>
      <vt:lpstr>METODOLOGÍA </vt:lpstr>
      <vt:lpstr>¿QUÉ QUEREMOS?</vt:lpstr>
      <vt:lpstr>ANÁLISIS Y PROTOTIPO</vt:lpstr>
      <vt:lpstr>Presentación de PowerPoint</vt:lpstr>
      <vt:lpstr>Presentación de PowerPoint</vt:lpstr>
      <vt:lpstr>PROTOTIPO</vt:lpstr>
      <vt:lpstr>Presentación de PowerPoint</vt:lpstr>
      <vt:lpstr>FUTURO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Hour</dc:title>
  <cp:lastModifiedBy>Fryda Oviedo</cp:lastModifiedBy>
  <cp:revision>17</cp:revision>
  <dcterms:modified xsi:type="dcterms:W3CDTF">2019-10-20T22:37:08Z</dcterms:modified>
</cp:coreProperties>
</file>